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64E28C6-5458-495A-BB5D-9951D92D5B33}">
  <a:tblStyle styleId="{664E28C6-5458-495A-BB5D-9951D92D5B33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3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2446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502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22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4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24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01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38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615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62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82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5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215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230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19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96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45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27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82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0529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963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38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49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44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17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359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8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34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Copyright 2017 Jacob Minz and Anish Roychowdhury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learn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1283367" y="2201243"/>
            <a:ext cx="9144000" cy="920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Gentle Introduction to Machine Learning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083463" y="3609723"/>
            <a:ext cx="7764379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  CII – Analytics and R Workshop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1721D4-C049-4C79-81A0-BF6DCA35C4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 idx="4294967295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Performance Metrics: Examples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00" y="2505084"/>
            <a:ext cx="5183100" cy="267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018" y="2833006"/>
            <a:ext cx="5111375" cy="201877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8" name="Shape 188"/>
          <p:cNvGraphicFramePr/>
          <p:nvPr/>
        </p:nvGraphicFramePr>
        <p:xfrm>
          <a:off x="952500" y="2263075"/>
          <a:ext cx="10519600" cy="3509875"/>
        </p:xfrm>
        <a:graphic>
          <a:graphicData uri="http://schemas.openxmlformats.org/drawingml/2006/table">
            <a:tbl>
              <a:tblPr>
                <a:noFill/>
                <a:tableStyleId>{664E28C6-5458-495A-BB5D-9951D92D5B33}</a:tableStyleId>
              </a:tblPr>
              <a:tblGrid>
                <a:gridCol w="525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98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41BA8F-FA71-4EC5-9E5A-384CB2405E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ML workflow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175" y="1813225"/>
            <a:ext cx="869632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8C32C9-0C94-4483-A4DC-EC5F2D4FE5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Supervised Learning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925900" y="1836350"/>
            <a:ext cx="4127400" cy="72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We want to approximate a function,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050" y="1941190"/>
            <a:ext cx="1327825" cy="60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838200" y="2699250"/>
            <a:ext cx="2410200" cy="72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Given examples: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9825" y="2791612"/>
            <a:ext cx="3362325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769000" y="3625175"/>
            <a:ext cx="9510000" cy="72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Find a function h among a fixed subclass of functions for which the error E(h) is minimal,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175" y="4346975"/>
            <a:ext cx="584835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74C794-6E5E-4E51-A836-C4C14B0684E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Linear classifier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900" y="1968775"/>
            <a:ext cx="4382974" cy="44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7391575" y="2927125"/>
            <a:ext cx="3000000" cy="13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i="1"/>
              <a:t>How would you classify this data?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A71731-0317-4CCB-88CE-78AE45C8A10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Maximum Margin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75" y="1906000"/>
            <a:ext cx="4810125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9075" y="1558475"/>
            <a:ext cx="3878657" cy="486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1432" y="5233000"/>
            <a:ext cx="20288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3DC811-30A4-4C96-A25F-C1C9EDE76C3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Decision Tree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838200" y="1850125"/>
            <a:ext cx="4607400" cy="357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A flow-chart like tree structure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Internal node or decision stump denotes a comparison on an attribute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Branch represents an outcome of the comparison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Leaf nodes represent class labels or class distribution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599" y="1669451"/>
            <a:ext cx="6548349" cy="36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E11577-B749-4A59-A634-C6E72F48050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838200" y="335825"/>
            <a:ext cx="10515600" cy="91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b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Unsupervi</a:t>
            </a:r>
            <a:r>
              <a:rPr lang="en-US" sz="3600"/>
              <a:t>sed Learning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Unsupervised learning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type of machine </a:t>
            </a:r>
            <a:r>
              <a:rPr lang="en-US" sz="24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learning 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algorithm used to draw inferences from datasets consisting of input data without labeled responses. The most common </a:t>
            </a:r>
            <a:r>
              <a:rPr lang="en-US" sz="24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unsupervised learning</a:t>
            </a: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method is cluster analysis, which is used for exploratory data analysis to find hidden patterns or grouping in data.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B3ADA1-BBA8-413D-B6D8-C00F0A0AF43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K-Means Clustering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132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Partition n observations into k clusters in which each observation belongs to the cluster with the nearest mean, serving as a prototype of the cluster.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900" y="2878350"/>
            <a:ext cx="6673203" cy="3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C8B94C-DDC8-420E-A507-AC101B4A34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K-Means Algorithm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176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Partition clustering approach 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Each cluster is associated with a centroid (center point) 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Each point is assigned to the cluster with the closest centroid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Number of clusters, K, must be specified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The basic algorithm is very simple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550" y="3887425"/>
            <a:ext cx="7856032" cy="255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B85AEB-DB7D-4DE0-9224-A5EBC0179D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Association Rules Learning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7958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Basket analysis: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P (Y | X ) : probability that somebody who buys X also buys Y where X and Y are products/services.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Example: P ( milk| bread ) = 0.75</a:t>
            </a:r>
          </a:p>
          <a:p>
            <a:pPr marL="457200" lvl="0" indent="-228600">
              <a:spcBef>
                <a:spcPts val="0"/>
              </a:spcBef>
            </a:pPr>
            <a:r>
              <a:rPr lang="en-US"/>
              <a:t>Apriori Algorithm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425" y="1919775"/>
            <a:ext cx="5454374" cy="35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4BA9D-9CD1-4EDC-8B80-0516CCD51BB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838200" y="1544270"/>
            <a:ext cx="10515600" cy="45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/>
              <a:t>Machine Learning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/>
              <a:t>Applications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/>
              <a:t>Supervised Learning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/>
              <a:t>  Unsupervised Learning</a:t>
            </a: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Ensemble Learning 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600"/>
              <a:t>ML at scale</a:t>
            </a: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References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87173D-F2FE-45AD-BABB-7F2DD473DD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Ensemble Learning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u="sng"/>
              <a:t>Ensemble Classification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Aggregation of predictions of multiple classifiers with the goal of improving accuracy.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/>
              <a:t>Strategies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Boosting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-US" sz="1800"/>
              <a:t>Make examples currently misclassified more important (or less, in some cases).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Bagging </a:t>
            </a:r>
          </a:p>
          <a:p>
            <a:pPr marL="914400" lvl="1" indent="-342900">
              <a:spcBef>
                <a:spcPts val="0"/>
              </a:spcBef>
              <a:buSzPct val="100000"/>
            </a:pPr>
            <a:r>
              <a:rPr lang="en-US" sz="1800"/>
              <a:t>Use different samples or attributes of the examples to generate diverse classifiers.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682FD0-80AA-41AA-B416-7C7C476497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Boosting:  AdaBoost 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245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-US" sz="2400"/>
              <a:t>Initialize weights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/>
              <a:t>2.  Construct a classifier. Compute the error.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2400"/>
              <a:t>3. Update the weights, and repeat 2.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>
              <a:spcBef>
                <a:spcPts val="0"/>
              </a:spcBef>
              <a:buNone/>
            </a:pPr>
            <a:r>
              <a:rPr lang="en-US" sz="2400"/>
              <a:t>4.  Finally sum the hypothesis.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750" y="1825625"/>
            <a:ext cx="5813849" cy="370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0" y="2596225"/>
            <a:ext cx="1765874" cy="31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2825" y="3872655"/>
            <a:ext cx="2308899" cy="3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775" y="4828575"/>
            <a:ext cx="3059000" cy="4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2950" y="4725449"/>
            <a:ext cx="1541342" cy="5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7062FE-D195-4168-AF59-7276E7AD9C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Bagging:  Random Forests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209500" cy="459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Grow n different decision trees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Pick a random subset S of the training set.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Grow a full tree (no pruning).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/>
              <a:t>Use d &lt;&lt; D random attributes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-US"/>
              <a:t>Compute Gain based on S.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Repeat for 1 to 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Given a new data X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/>
              <a:t>Predict using all the each of the tree Ti</a:t>
            </a:r>
          </a:p>
          <a:p>
            <a:pPr marL="914400" lvl="1" indent="-228600">
              <a:spcBef>
                <a:spcPts val="0"/>
              </a:spcBef>
            </a:pPr>
            <a:r>
              <a:rPr lang="en-US"/>
              <a:t>Use majority voting  to predict class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000" y="1914025"/>
            <a:ext cx="5573049" cy="417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17E484-C036-4B89-9930-6FE72594DEB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ML workflow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352" y="1301974"/>
            <a:ext cx="6214697" cy="469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75" y="2800212"/>
            <a:ext cx="4888924" cy="248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431675" y="6001850"/>
            <a:ext cx="85377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Credits: http://blog.kaggle.com/2016/07/21/approaching-almost-any-machine-learning-problem-abhishek-thakur/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D0F5FC-9C9F-471A-8CB9-31776BDC4F2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Machine Learning Cheat-Sheet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475" y="1690825"/>
            <a:ext cx="7827050" cy="48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3D376F-168F-4051-81A2-73BD856605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Conclusions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Machine Learning is a vast field.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Plethora of toolsets are available to get started.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Can be applied to a huge range of applications.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Handling Big Data requires a different framework.</a:t>
            </a:r>
          </a:p>
          <a:p>
            <a:pPr marL="457200" lvl="0" indent="-228600">
              <a:spcBef>
                <a:spcPts val="0"/>
              </a:spcBef>
            </a:pPr>
            <a:r>
              <a:rPr lang="en-US"/>
              <a:t>Crucial to identify the problem and selecting the right approaches.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5B2A04-8442-4A0E-BA6A-F27F422094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References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9" y="1545799"/>
            <a:ext cx="3139700" cy="47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187" y="1545800"/>
            <a:ext cx="3486640" cy="47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7125" y="1545804"/>
            <a:ext cx="3843597" cy="47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795519-49A1-4A38-9353-D2024A9BB87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 l="22948" t="10374" r="25053" b="7846"/>
          <a:stretch/>
        </p:blipFill>
        <p:spPr>
          <a:xfrm>
            <a:off x="3616276" y="2731475"/>
            <a:ext cx="4596300" cy="33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4">
            <a:alphaModFix/>
          </a:blip>
          <a:srcRect l="34421" t="21227" r="34632" b="7954"/>
          <a:stretch/>
        </p:blipFill>
        <p:spPr>
          <a:xfrm>
            <a:off x="8887325" y="2582589"/>
            <a:ext cx="3304800" cy="42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5">
            <a:alphaModFix/>
          </a:blip>
          <a:srcRect l="34211" t="25531" r="35157" b="33485"/>
          <a:stretch/>
        </p:blipFill>
        <p:spPr>
          <a:xfrm>
            <a:off x="311473" y="95604"/>
            <a:ext cx="3304800" cy="24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6">
            <a:alphaModFix/>
          </a:blip>
          <a:srcRect l="33275" t="35939" r="36724" b="22703"/>
          <a:stretch/>
        </p:blipFill>
        <p:spPr>
          <a:xfrm>
            <a:off x="36004" y="4323348"/>
            <a:ext cx="3268670" cy="25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7">
            <a:alphaModFix/>
          </a:blip>
          <a:srcRect t="28152" r="36526" b="23566"/>
          <a:stretch/>
        </p:blipFill>
        <p:spPr>
          <a:xfrm>
            <a:off x="3729821" y="95654"/>
            <a:ext cx="5117399" cy="21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657727" y="2791255"/>
            <a:ext cx="2444417" cy="132343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0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Deep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0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Learning 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9044738" y="590187"/>
            <a:ext cx="3147261" cy="1200329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afford to wait and watch ?   Not Anymore…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The time to act is now!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25F06E-E380-4EC8-8262-E0E39E5E3D9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Machine Learning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838200" y="1841325"/>
            <a:ext cx="10515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4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Tom M. Mitchell</a:t>
            </a:r>
            <a:r>
              <a:rPr lang="en-US" sz="24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’s 1997 definition:</a:t>
            </a:r>
          </a:p>
          <a:p>
            <a:pPr marL="0" lvl="0" indent="-69850" rtl="0">
              <a:lnSpc>
                <a:spcPct val="14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“A computer program is said to </a:t>
            </a:r>
            <a:r>
              <a:rPr lang="en-US" sz="3000" i="1" u="sng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learn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from </a:t>
            </a:r>
            <a:r>
              <a:rPr lang="en-US" sz="3000" i="1" u="sng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experience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3000" b="1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with respect to some class of </a:t>
            </a:r>
            <a:r>
              <a:rPr lang="en-US" sz="3000" i="1" u="sng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tasks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3000" b="1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3000" i="1" u="sng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performance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measure </a:t>
            </a:r>
            <a:r>
              <a:rPr lang="en-US" sz="3000" b="1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if its </a:t>
            </a:r>
            <a:r>
              <a:rPr lang="en-US" sz="3000" i="1" u="sng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performance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at </a:t>
            </a:r>
            <a:r>
              <a:rPr lang="en-US" sz="3000" i="1" u="sng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tasks 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rPr lang="en-US" sz="3000" b="1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as measured by </a:t>
            </a:r>
            <a:r>
              <a:rPr lang="en-US" sz="3000" b="1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improves with </a:t>
            </a:r>
            <a:r>
              <a:rPr lang="en-US" sz="3000" i="1" u="sng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experience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3000" b="1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</a:t>
            </a:r>
            <a:r>
              <a:rPr lang="en-US" sz="3000" i="1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.”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E6AE91-78B2-4727-BA2A-C972AC520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Traditional Programming vs ML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1555425" y="2133050"/>
            <a:ext cx="1007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Data</a:t>
            </a:r>
          </a:p>
        </p:txBody>
      </p:sp>
      <p:sp>
        <p:nvSpPr>
          <p:cNvPr id="113" name="Shape 113"/>
          <p:cNvSpPr/>
          <p:nvPr/>
        </p:nvSpPr>
        <p:spPr>
          <a:xfrm>
            <a:off x="3846525" y="1999675"/>
            <a:ext cx="3022500" cy="132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Computer</a:t>
            </a:r>
          </a:p>
        </p:txBody>
      </p:sp>
      <p:sp>
        <p:nvSpPr>
          <p:cNvPr id="114" name="Shape 114"/>
          <p:cNvSpPr/>
          <p:nvPr/>
        </p:nvSpPr>
        <p:spPr>
          <a:xfrm>
            <a:off x="3846525" y="4200050"/>
            <a:ext cx="3022500" cy="14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/>
              <a:t>Computer</a:t>
            </a:r>
          </a:p>
        </p:txBody>
      </p:sp>
      <p:cxnSp>
        <p:nvCxnSpPr>
          <p:cNvPr id="115" name="Shape 115"/>
          <p:cNvCxnSpPr>
            <a:stCxn id="113" idx="3"/>
          </p:cNvCxnSpPr>
          <p:nvPr/>
        </p:nvCxnSpPr>
        <p:spPr>
          <a:xfrm>
            <a:off x="6869025" y="2662525"/>
            <a:ext cx="1067100" cy="6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>
            <a:stCxn id="114" idx="3"/>
          </p:cNvCxnSpPr>
          <p:nvPr/>
        </p:nvCxnSpPr>
        <p:spPr>
          <a:xfrm rot="10800000" flipH="1">
            <a:off x="6869025" y="4913600"/>
            <a:ext cx="1137900" cy="1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7" name="Shape 117"/>
          <p:cNvSpPr txBox="1"/>
          <p:nvPr/>
        </p:nvSpPr>
        <p:spPr>
          <a:xfrm>
            <a:off x="7854000" y="2421500"/>
            <a:ext cx="13371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Output</a:t>
            </a:r>
          </a:p>
        </p:txBody>
      </p:sp>
      <p:cxnSp>
        <p:nvCxnSpPr>
          <p:cNvPr id="118" name="Shape 118"/>
          <p:cNvCxnSpPr/>
          <p:nvPr/>
        </p:nvCxnSpPr>
        <p:spPr>
          <a:xfrm rot="10800000" flipH="1">
            <a:off x="2562825" y="2421500"/>
            <a:ext cx="1283700" cy="23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9" name="Shape 119"/>
          <p:cNvCxnSpPr/>
          <p:nvPr/>
        </p:nvCxnSpPr>
        <p:spPr>
          <a:xfrm rot="10800000" flipH="1">
            <a:off x="2562825" y="3022100"/>
            <a:ext cx="1283700" cy="23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0" name="Shape 120"/>
          <p:cNvCxnSpPr/>
          <p:nvPr/>
        </p:nvCxnSpPr>
        <p:spPr>
          <a:xfrm rot="10800000" flipH="1">
            <a:off x="2562825" y="4689175"/>
            <a:ext cx="1283700" cy="23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1" name="Shape 121"/>
          <p:cNvCxnSpPr/>
          <p:nvPr/>
        </p:nvCxnSpPr>
        <p:spPr>
          <a:xfrm rot="10800000" flipH="1">
            <a:off x="2562825" y="5247200"/>
            <a:ext cx="1283700" cy="23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2" name="Shape 122"/>
          <p:cNvSpPr txBox="1"/>
          <p:nvPr/>
        </p:nvSpPr>
        <p:spPr>
          <a:xfrm>
            <a:off x="7936125" y="4624400"/>
            <a:ext cx="14736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</a:rPr>
              <a:t>Program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1078200" y="2733650"/>
            <a:ext cx="14736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</a:rPr>
              <a:t>Program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525575" y="4476175"/>
            <a:ext cx="1067100" cy="44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</a:rPr>
              <a:t>Data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279125" y="4958750"/>
            <a:ext cx="12837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Output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2668975" y="3404150"/>
            <a:ext cx="6062700" cy="44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Traditional Programming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3499700" y="5805225"/>
            <a:ext cx="40653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/>
              <a:t>Machine Learning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665B32-1F9E-4151-BF99-089425D058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44997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Applications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431675" y="1843300"/>
            <a:ext cx="46764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Web search 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Computational biology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Finance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E-commerce 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Space exploration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Robotics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Information extraction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Social networks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Image/Speech Recognition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/>
              <a:t>[Your favorite area]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l="-3940" t="-2110" r="3939" b="2110"/>
          <a:stretch/>
        </p:blipFill>
        <p:spPr>
          <a:xfrm>
            <a:off x="5196525" y="989725"/>
            <a:ext cx="6730349" cy="50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5119E8-832A-400C-AB88-9A3F4AF3ED4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Machine Learning Tasks</a:t>
            </a:r>
          </a:p>
        </p:txBody>
      </p:sp>
      <p:graphicFrame>
        <p:nvGraphicFramePr>
          <p:cNvPr id="142" name="Shape 142"/>
          <p:cNvGraphicFramePr/>
          <p:nvPr/>
        </p:nvGraphicFramePr>
        <p:xfrm>
          <a:off x="952500" y="1690825"/>
          <a:ext cx="10287000" cy="3807555"/>
        </p:xfrm>
        <a:graphic>
          <a:graphicData uri="http://schemas.openxmlformats.org/drawingml/2006/table">
            <a:tbl>
              <a:tblPr>
                <a:noFill/>
                <a:tableStyleId>{664E28C6-5458-495A-BB5D-9951D92D5B33}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5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 b="1"/>
                        <a:t>Supervised Learning</a:t>
                      </a:r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 b="1"/>
                        <a:t>Unsupervised Learning</a:t>
                      </a:r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2400" b="1"/>
                        <a:t>Reinforcement Learning</a:t>
                      </a:r>
                    </a:p>
                  </a:txBody>
                  <a:tcPr marL="91425" marR="91425" marT="91425" marB="91425">
                    <a:solidFill>
                      <a:srgbClr val="00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4525">
                <a:tc>
                  <a:txBody>
                    <a:bodyPr/>
                    <a:lstStyle/>
                    <a:p>
                      <a:pPr lvl="0" algn="just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The computer is presented with example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inputs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and their desired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outputs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, given by a "teacher", and the goal is to learn a general rule that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maps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inputs to outputs.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just">
                        <a:spcBef>
                          <a:spcPts val="0"/>
                        </a:spcBef>
                        <a:buNone/>
                      </a:pP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No labels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are given to the learning algorithm, leaving it on its own to find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structure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in its input. Unsupervised learning can be a goal in itself (discovering hidden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patterns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in data) or a means towards an end (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feature learning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).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just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A computer program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interacts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with a dynamic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environment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in which it must perform a certain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goal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(such as driving a vehicle or playing a game against an opponent). The program is provided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feedback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in terms of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rewards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and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punishments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as it </a:t>
                      </a:r>
                      <a:r>
                        <a:rPr lang="en-US" sz="1800" u="sng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navigates</a:t>
                      </a:r>
                      <a:r>
                        <a:rPr lang="en-US" sz="1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its problem space.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3" name="Shape 143"/>
          <p:cNvSpPr txBox="1"/>
          <p:nvPr/>
        </p:nvSpPr>
        <p:spPr>
          <a:xfrm>
            <a:off x="952500" y="5806500"/>
            <a:ext cx="9039300" cy="4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Credits: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https://en.wikipedia.org/wiki/Machine_learning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2C745C-EB78-46D7-A69A-5157DDDBF2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38200" y="3121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Machine Learning Techniques</a:t>
            </a:r>
          </a:p>
        </p:txBody>
      </p:sp>
      <p:grpSp>
        <p:nvGrpSpPr>
          <p:cNvPr id="150" name="Shape 150"/>
          <p:cNvGrpSpPr/>
          <p:nvPr/>
        </p:nvGrpSpPr>
        <p:grpSpPr>
          <a:xfrm>
            <a:off x="838208" y="1717250"/>
            <a:ext cx="9067680" cy="4221619"/>
            <a:chOff x="0" y="1447720"/>
            <a:chExt cx="9067680" cy="4221619"/>
          </a:xfrm>
        </p:grpSpPr>
        <p:sp>
          <p:nvSpPr>
            <p:cNvPr id="151" name="Shape 151"/>
            <p:cNvSpPr/>
            <p:nvPr/>
          </p:nvSpPr>
          <p:spPr>
            <a:xfrm>
              <a:off x="1386840" y="1828800"/>
              <a:ext cx="2560200" cy="1920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Regression</a:t>
              </a:r>
            </a:p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Decision Trees</a:t>
              </a:r>
            </a:p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Forests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3947160" y="1828800"/>
              <a:ext cx="2560200" cy="1920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K-Means</a:t>
              </a:r>
            </a:p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Analysis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SVD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PCA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507480" y="1828800"/>
              <a:ext cx="2560200" cy="1920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Actor-critic Learning</a:t>
              </a:r>
            </a:p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Dynamic Programming</a:t>
              </a:r>
            </a:p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Model/Model-free approaches</a:t>
              </a:r>
            </a:p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Policy Gradient Methods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386840" y="3749039"/>
              <a:ext cx="2560200" cy="1920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Logistic Regression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SVM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Neural Nets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3947160" y="3749039"/>
              <a:ext cx="2560200" cy="1920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Association Analysis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Apriori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FP-Growth</a:t>
              </a:r>
            </a:p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Hidden Markov Model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507480" y="3749039"/>
              <a:ext cx="2560200" cy="1920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Markov Decision Process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states</a:t>
              </a:r>
            </a:p>
            <a:p>
              <a:pPr marL="914400" marR="0" lvl="1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○"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actions</a:t>
              </a:r>
            </a:p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Policy based approach</a:t>
              </a:r>
            </a:p>
            <a:p>
              <a:pPr marL="457200" marR="0" lvl="0" indent="-330200" algn="l" rtl="0">
                <a:spcBef>
                  <a:spcPts val="0"/>
                </a:spcBef>
                <a:buClr>
                  <a:schemeClr val="dk1"/>
                </a:buClr>
                <a:buSzPct val="100000"/>
                <a:buFont typeface="Calibri"/>
                <a:buChar char="●"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Value based approach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 txBox="1"/>
            <p:nvPr/>
          </p:nvSpPr>
          <p:spPr>
            <a:xfrm>
              <a:off x="4617743" y="1447720"/>
              <a:ext cx="1700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Unsupervised</a:t>
              </a: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7162789" y="1447795"/>
              <a:ext cx="160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Reinforcement</a:t>
              </a:r>
            </a:p>
          </p:txBody>
        </p:sp>
        <p:sp>
          <p:nvSpPr>
            <p:cNvPr id="159" name="Shape 159"/>
            <p:cNvSpPr txBox="1"/>
            <p:nvPr/>
          </p:nvSpPr>
          <p:spPr>
            <a:xfrm>
              <a:off x="0" y="2602467"/>
              <a:ext cx="144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Continuous</a:t>
              </a:r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0" y="4419600"/>
              <a:ext cx="144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Categorical</a:t>
              </a:r>
            </a:p>
          </p:txBody>
        </p:sp>
        <p:sp>
          <p:nvSpPr>
            <p:cNvPr id="161" name="Shape 161"/>
            <p:cNvSpPr txBox="1"/>
            <p:nvPr/>
          </p:nvSpPr>
          <p:spPr>
            <a:xfrm>
              <a:off x="2133600" y="1447800"/>
              <a:ext cx="1219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Supervised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EB125E-3690-4842-B8DE-A08EAC5944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Machine Learning Algorithms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206" y="1825624"/>
            <a:ext cx="6300593" cy="45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026600" cy="435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Linear Regression</a:t>
            </a:r>
          </a:p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Logistic Regression</a:t>
            </a:r>
          </a:p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Decision Tree</a:t>
            </a:r>
          </a:p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SVM</a:t>
            </a:r>
          </a:p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Naive Bayes</a:t>
            </a:r>
          </a:p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KNN</a:t>
            </a:r>
          </a:p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K-Means</a:t>
            </a:r>
          </a:p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Random Forest</a:t>
            </a:r>
          </a:p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Dimensionality Reduction Algorithms</a:t>
            </a:r>
          </a:p>
          <a:p>
            <a:pPr marL="457200" lvl="0" indent="-342900" rtl="0">
              <a:lnSpc>
                <a:spcPct val="134000"/>
              </a:lnSpc>
              <a:spcBef>
                <a:spcPts val="1100"/>
              </a:spcBef>
              <a:spcAft>
                <a:spcPts val="1100"/>
              </a:spcAft>
              <a:buClr>
                <a:srgbClr val="666666"/>
              </a:buClr>
              <a:buSzPct val="100000"/>
              <a:buFont typeface="Arial"/>
              <a:buAutoNum type="arabicPeriod"/>
            </a:pPr>
            <a:r>
              <a:rPr lang="en-US" sz="18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Gradient Boost &amp; Adaboost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46F3AE-4FB6-48B0-9CF9-07972D5127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Performance metrics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900" cy="823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Evaluation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900" cy="368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Accuracy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Precision and recall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Squared error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Likelihood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Posterior probability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Cost / Utility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Margin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Entropy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K-L divergence</a:t>
            </a:r>
          </a:p>
          <a:p>
            <a:pPr marL="457200" lvl="0" indent="-342900">
              <a:spcBef>
                <a:spcPts val="0"/>
              </a:spcBef>
              <a:buSzPct val="100000"/>
            </a:pPr>
            <a:r>
              <a:rPr lang="en-US" sz="1800"/>
              <a:t>Etc.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Optimization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/>
              <a:t>Combinatorial optimization</a:t>
            </a:r>
          </a:p>
          <a:p>
            <a:pPr marL="914400" lvl="1" indent="-228600">
              <a:spcBef>
                <a:spcPts val="0"/>
              </a:spcBef>
            </a:pPr>
            <a:r>
              <a:rPr lang="en-US"/>
              <a:t>E.g.: Greedy search</a:t>
            </a:r>
          </a:p>
          <a:p>
            <a:pPr marL="457200" lvl="0" indent="-228600">
              <a:spcBef>
                <a:spcPts val="0"/>
              </a:spcBef>
            </a:pPr>
            <a:r>
              <a:rPr lang="en-US"/>
              <a:t>Convex optimization</a:t>
            </a:r>
          </a:p>
          <a:p>
            <a:pPr marL="914400" lvl="1" indent="-228600">
              <a:spcBef>
                <a:spcPts val="0"/>
              </a:spcBef>
            </a:pPr>
            <a:r>
              <a:rPr lang="en-US"/>
              <a:t>E.g.: Gradient descent</a:t>
            </a:r>
          </a:p>
          <a:p>
            <a:pPr marL="457200" lvl="0" indent="-228600">
              <a:spcBef>
                <a:spcPts val="0"/>
              </a:spcBef>
            </a:pPr>
            <a:r>
              <a:rPr lang="en-US"/>
              <a:t>Constrained optimization</a:t>
            </a:r>
          </a:p>
          <a:p>
            <a:pPr marL="914400" lvl="1" indent="-228600">
              <a:spcBef>
                <a:spcPts val="0"/>
              </a:spcBef>
            </a:pPr>
            <a:r>
              <a:rPr lang="en-US"/>
              <a:t>E.g.: Linear programming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7996F7-74D3-4077-91C7-39A4E3CDE3F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Copyright 2017 Jacob Minz and Anish Roychowdhury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1087</Words>
  <Application>Microsoft Office PowerPoint</Application>
  <PresentationFormat>Widescreen</PresentationFormat>
  <Paragraphs>234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Georgia</vt:lpstr>
      <vt:lpstr>Office Theme</vt:lpstr>
      <vt:lpstr>Gentle Introduction to Machine Learning</vt:lpstr>
      <vt:lpstr>Contents</vt:lpstr>
      <vt:lpstr>Machine Learning</vt:lpstr>
      <vt:lpstr>Traditional Programming vs ML</vt:lpstr>
      <vt:lpstr>Applications</vt:lpstr>
      <vt:lpstr>Machine Learning Tasks</vt:lpstr>
      <vt:lpstr>Machine Learning Techniques</vt:lpstr>
      <vt:lpstr>Machine Learning Algorithms</vt:lpstr>
      <vt:lpstr>Performance metrics</vt:lpstr>
      <vt:lpstr>Performance Metrics: Examples</vt:lpstr>
      <vt:lpstr>ML workflow</vt:lpstr>
      <vt:lpstr>Supervised Learning</vt:lpstr>
      <vt:lpstr>Linear classifier</vt:lpstr>
      <vt:lpstr>Maximum Margin</vt:lpstr>
      <vt:lpstr>Decision Tree</vt:lpstr>
      <vt:lpstr> Unsupervised Learning</vt:lpstr>
      <vt:lpstr>K-Means Clustering</vt:lpstr>
      <vt:lpstr>K-Means Algorithm</vt:lpstr>
      <vt:lpstr>Association Rules Learning</vt:lpstr>
      <vt:lpstr>Ensemble Learning</vt:lpstr>
      <vt:lpstr>Boosting:  AdaBoost </vt:lpstr>
      <vt:lpstr>Bagging:  Random Forests</vt:lpstr>
      <vt:lpstr>ML workflow</vt:lpstr>
      <vt:lpstr>Machine Learning Cheat-Sheet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Gentle Introduction to Machine Learning</dc:title>
  <dc:creator>Roychowdhury, Anish</dc:creator>
  <cp:lastModifiedBy>Roychowdhury, Anish</cp:lastModifiedBy>
  <cp:revision>2</cp:revision>
  <dcterms:modified xsi:type="dcterms:W3CDTF">2017-07-24T09:33:37Z</dcterms:modified>
</cp:coreProperties>
</file>